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1" r:id="rId5"/>
    <p:sldId id="262" r:id="rId6"/>
    <p:sldId id="263" r:id="rId7"/>
    <p:sldId id="271" r:id="rId8"/>
    <p:sldId id="283" r:id="rId9"/>
    <p:sldId id="264" r:id="rId10"/>
    <p:sldId id="277" r:id="rId11"/>
    <p:sldId id="284" r:id="rId12"/>
    <p:sldId id="285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91607" autoAdjust="0"/>
  </p:normalViewPr>
  <p:slideViewPr>
    <p:cSldViewPr snapToGrid="0" showGuides="1">
      <p:cViewPr>
        <p:scale>
          <a:sx n="100" d="100"/>
          <a:sy n="100" d="100"/>
        </p:scale>
        <p:origin x="85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300E-B514-4391-834E-6F7F9E7881C2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6037F-1030-4EE2-B32D-B20030AF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971FF-EF28-4195-A575-329446EFAA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Avenir Next LT Pro" panose="020B0504020202020204" pitchFamily="34" charset="0"/>
              </a:rPr>
              <a:t>Part of the beauty of maps is that they can be used in a variety of different ways, from navigation, to establishing ownership, to presenting information</a:t>
            </a:r>
          </a:p>
          <a:p>
            <a:r>
              <a:rPr lang="en-US" dirty="0"/>
              <a:t>Fig 1: Thematic map created in QGIS showing the average and standard deviation values of a drought index in the United States for each climate division in the country</a:t>
            </a:r>
          </a:p>
          <a:p>
            <a:r>
              <a:rPr lang="en-US" dirty="0"/>
              <a:t>Fig 2: Reference amp created in QGIS showing location of the Great Salt Plains in Oklahoma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6037F-1030-4EE2-B32D-B20030AFBC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0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data most common geospatial format because it is the most efficient way to store geospatial information – in general requiring fewer computer resources to store and process than raster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Raster data </a:t>
            </a:r>
            <a:r>
              <a:rPr lang="en-US" sz="1200" dirty="0">
                <a:latin typeface="Avenir Next LT Pro" panose="020B0504020202020204" pitchFamily="34" charset="0"/>
              </a:rPr>
              <a:t>stores data in a grid of rows and columns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6037F-1030-4EE2-B32D-B20030AFBC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000000"/>
                </a:solidFill>
                <a:latin typeface="Avenir Next LT Pro" panose="020B0504020202020204" pitchFamily="34" charset="0"/>
              </a:rPr>
              <a:t>Source: </a:t>
            </a:r>
            <a:r>
              <a:rPr lang="fr-FR" dirty="0">
                <a:solidFill>
                  <a:srgbClr val="0433FF"/>
                </a:solidFill>
                <a:latin typeface="Avenir Next LT Pro" panose="020B0504020202020204" pitchFamily="34" charset="0"/>
              </a:rPr>
              <a:t>http://docs.qgis.org/2.8/en/docs/gentle_gis_introduction/vector_data.html#overview</a:t>
            </a:r>
            <a:endParaRPr lang="en-US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6037F-1030-4EE2-B32D-B20030AFBC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Vertical coordinate systems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D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efine how high or deep features are relative to a surface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Can optionally be added to map</a:t>
            </a: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There is more than one geographic coordinate system because each is meant to best fit certain portions of the earth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The best geographic coordinate system to use depends on where and how much of the earth's geography you are mapping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6037F-1030-4EE2-B32D-B20030AFBC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4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9212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4740" y="3175"/>
            <a:ext cx="771726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30" y="1828800"/>
            <a:ext cx="9756141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931" y="5029200"/>
            <a:ext cx="7850644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8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85800"/>
            <a:ext cx="213487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930" y="685800"/>
            <a:ext cx="7418070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3429001"/>
            <a:ext cx="9756141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466" y="685802"/>
            <a:ext cx="7855109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9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60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110" y="1828800"/>
            <a:ext cx="4709961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7/27/2023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4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931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3685" y="1828800"/>
            <a:ext cx="4710387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3685" y="2743201"/>
            <a:ext cx="4710387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7/27/2023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7/27/2023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7/27/2023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7342" y="685800"/>
            <a:ext cx="56402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038600"/>
            <a:ext cx="3887212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7/27/2023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518136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391" y="685800"/>
            <a:ext cx="3887212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7341" y="685800"/>
            <a:ext cx="5640269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391" y="4038601"/>
            <a:ext cx="3887212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7/27/2023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1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931" y="274638"/>
            <a:ext cx="9756141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931" y="1828800"/>
            <a:ext cx="9756141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9151" y="6448427"/>
            <a:ext cx="6639905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3936" y="6448427"/>
            <a:ext cx="1396623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7/27/2023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48427"/>
            <a:ext cx="114329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9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svg"/><Relationship Id="rId3" Type="http://schemas.openxmlformats.org/officeDocument/2006/relationships/image" Target="../media/image37.emf"/><Relationship Id="rId7" Type="http://schemas.openxmlformats.org/officeDocument/2006/relationships/image" Target="../media/image26.svg"/><Relationship Id="rId12" Type="http://schemas.openxmlformats.org/officeDocument/2006/relationships/image" Target="../media/image33.png"/><Relationship Id="rId17" Type="http://schemas.openxmlformats.org/officeDocument/2006/relationships/image" Target="../media/image41.png"/><Relationship Id="rId2" Type="http://schemas.openxmlformats.org/officeDocument/2006/relationships/image" Target="../media/image36.emf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24.svg"/><Relationship Id="rId15" Type="http://schemas.openxmlformats.org/officeDocument/2006/relationships/image" Target="../media/image39.sv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datapolitan.com/intro-gis-fundamentals/data/boros/boros.zip" TargetMode="External"/><Relationship Id="rId2" Type="http://schemas.openxmlformats.org/officeDocument/2006/relationships/hyperlink" Target="https://qgis.org/en/site/forusers/downloa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ining.datapolitan.com/intro-gis-fundamentals/data/nycd_16a/nycd_16a.zip" TargetMode="External"/><Relationship Id="rId5" Type="http://schemas.openxmlformats.org/officeDocument/2006/relationships/hyperlink" Target="https://training.datapolitan.com/intro-gis-fundamentals/data/Parking_Facilities.csv" TargetMode="External"/><Relationship Id="rId4" Type="http://schemas.openxmlformats.org/officeDocument/2006/relationships/hyperlink" Target="https://training.datapolitan.com/intro-gis-fundamentals/data/dot-311/20160201_20160207_DOT_311_ServiceRequests.zi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1" y="1828800"/>
            <a:ext cx="9982199" cy="3048001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gis</a:t>
            </a:r>
            <a:r>
              <a:rPr lang="en-US" dirty="0"/>
              <a:t> using </a:t>
            </a:r>
            <a:r>
              <a:rPr lang="en-US" dirty="0" err="1"/>
              <a:t>qgis</a:t>
            </a:r>
            <a:r>
              <a:rPr lang="en-US" dirty="0"/>
              <a:t> Part I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940024D-FC60-CE7C-E943-C3742DCC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930" y="5029200"/>
            <a:ext cx="5307561" cy="173528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Daniela Spade </a:t>
            </a:r>
            <a:r>
              <a:rPr lang="en-US" dirty="0"/>
              <a:t>| Instructor</a:t>
            </a:r>
            <a:br>
              <a:rPr lang="en-US" dirty="0"/>
            </a:br>
            <a:r>
              <a:rPr lang="en-US" b="1" dirty="0"/>
              <a:t>PhD Candidate </a:t>
            </a:r>
            <a:r>
              <a:rPr lang="en-US" dirty="0"/>
              <a:t>| OU Department of Geography and Environmental Sustainability</a:t>
            </a:r>
            <a:br>
              <a:rPr lang="en-US" dirty="0"/>
            </a:br>
            <a:r>
              <a:rPr lang="en-US" b="1" dirty="0"/>
              <a:t>GIS Outreach Coordinator </a:t>
            </a:r>
            <a:r>
              <a:rPr lang="en-US" dirty="0"/>
              <a:t>| Center for Spatial Analysis</a:t>
            </a:r>
          </a:p>
          <a:p>
            <a:r>
              <a:rPr lang="en-US" b="1" dirty="0"/>
              <a:t>dspade@ou.edu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BA9A0FB-A146-3A98-DB64-2C1CF3AAAC6D}"/>
              </a:ext>
            </a:extLst>
          </p:cNvPr>
          <p:cNvSpPr txBox="1">
            <a:spLocks/>
          </p:cNvSpPr>
          <p:nvPr/>
        </p:nvSpPr>
        <p:spPr>
          <a:xfrm>
            <a:off x="6525491" y="5025736"/>
            <a:ext cx="5307561" cy="173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Molly </a:t>
            </a:r>
            <a:r>
              <a:rPr lang="en-US" b="1" dirty="0" err="1"/>
              <a:t>Simonis</a:t>
            </a:r>
            <a:r>
              <a:rPr lang="en-US" b="1" dirty="0"/>
              <a:t>, PhD</a:t>
            </a:r>
            <a:r>
              <a:rPr lang="en-US" dirty="0"/>
              <a:t>| Teaching Assistant</a:t>
            </a:r>
            <a:br>
              <a:rPr lang="en-US" dirty="0"/>
            </a:br>
            <a:r>
              <a:rPr lang="en-US" dirty="0"/>
              <a:t>OU Department of Biology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8928-5EF9-975C-A074-9168DA88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907B-C416-28A9-9458-31A4697F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828800"/>
            <a:ext cx="7058023" cy="475159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>
                <a:latin typeface="Avenir Next LT Pro" panose="020B0504020202020204" pitchFamily="34" charset="0"/>
              </a:rPr>
              <a:t>A reference framework defining the position of features in either 2- or 3-dimensional space</a:t>
            </a: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Maps use coordinate systems to locate and display data correctly on the earth’s surface relative to one another</a:t>
            </a:r>
          </a:p>
          <a:p>
            <a:pPr algn="l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Horizontal coordinate systems 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Define where features are across the globe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Map always has horizontal coordinate system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Can be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either geographic, projected, or local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Geographic coordinate systems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(GCS) based on a 3D spherical surface &amp; locations defined using angular measurements (usually decimal degrees) using degrees of longitude and latitude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Projected coordinate systems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(PCS) are planar systems that use linear measurements for the coordinates rather than angular units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Composed of geographic coordinate system and a 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map projection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A map projection contains the mathematical calculations that convert the angular coordinates of the GCS to Cartesian coordinates of the planar PCS system</a:t>
            </a:r>
          </a:p>
          <a:p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Local coordinate systems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use a false origin (0, 0) in an arbitrary location anywhere on earth </a:t>
            </a:r>
          </a:p>
          <a:p>
            <a:pPr lvl="1"/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Often used for large-scale (small area) mapping 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F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alse origin may or may not be aligned to a known real-world coordinate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50E8DF-832F-2723-6020-2148E45E676A}"/>
              </a:ext>
            </a:extLst>
          </p:cNvPr>
          <p:cNvGrpSpPr/>
          <p:nvPr/>
        </p:nvGrpSpPr>
        <p:grpSpPr>
          <a:xfrm>
            <a:off x="8994394" y="158507"/>
            <a:ext cx="2568956" cy="2441747"/>
            <a:chOff x="7623451" y="-75564"/>
            <a:chExt cx="4503146" cy="428016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DBC1E1-7292-359D-CBEB-EA0170C04939}"/>
                </a:ext>
              </a:extLst>
            </p:cNvPr>
            <p:cNvSpPr/>
            <p:nvPr/>
          </p:nvSpPr>
          <p:spPr>
            <a:xfrm>
              <a:off x="10067925" y="2290072"/>
              <a:ext cx="2058672" cy="1914525"/>
            </a:xfrm>
            <a:custGeom>
              <a:avLst/>
              <a:gdLst>
                <a:gd name="connsiteX0" fmla="*/ 0 w 1174432"/>
                <a:gd name="connsiteY0" fmla="*/ 0 h 1092199"/>
                <a:gd name="connsiteX1" fmla="*/ 563727 w 1174432"/>
                <a:gd name="connsiteY1" fmla="*/ 0 h 1092199"/>
                <a:gd name="connsiteX2" fmla="*/ 1174432 w 1174432"/>
                <a:gd name="connsiteY2" fmla="*/ 0 h 1092199"/>
                <a:gd name="connsiteX3" fmla="*/ 1174432 w 1174432"/>
                <a:gd name="connsiteY3" fmla="*/ 546100 h 1092199"/>
                <a:gd name="connsiteX4" fmla="*/ 1174432 w 1174432"/>
                <a:gd name="connsiteY4" fmla="*/ 1092199 h 1092199"/>
                <a:gd name="connsiteX5" fmla="*/ 622449 w 1174432"/>
                <a:gd name="connsiteY5" fmla="*/ 1092199 h 1092199"/>
                <a:gd name="connsiteX6" fmla="*/ 0 w 1174432"/>
                <a:gd name="connsiteY6" fmla="*/ 1092199 h 1092199"/>
                <a:gd name="connsiteX7" fmla="*/ 0 w 1174432"/>
                <a:gd name="connsiteY7" fmla="*/ 578865 h 1092199"/>
                <a:gd name="connsiteX8" fmla="*/ 0 w 1174432"/>
                <a:gd name="connsiteY8" fmla="*/ 0 h 1092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4432" h="1092199" extrusionOk="0">
                  <a:moveTo>
                    <a:pt x="0" y="0"/>
                  </a:moveTo>
                  <a:cubicBezTo>
                    <a:pt x="216368" y="-61326"/>
                    <a:pt x="286270" y="13497"/>
                    <a:pt x="563727" y="0"/>
                  </a:cubicBezTo>
                  <a:cubicBezTo>
                    <a:pt x="841184" y="-13497"/>
                    <a:pt x="1021345" y="55817"/>
                    <a:pt x="1174432" y="0"/>
                  </a:cubicBezTo>
                  <a:cubicBezTo>
                    <a:pt x="1229411" y="170957"/>
                    <a:pt x="1152202" y="404788"/>
                    <a:pt x="1174432" y="546100"/>
                  </a:cubicBezTo>
                  <a:cubicBezTo>
                    <a:pt x="1196662" y="687412"/>
                    <a:pt x="1145310" y="843355"/>
                    <a:pt x="1174432" y="1092199"/>
                  </a:cubicBezTo>
                  <a:cubicBezTo>
                    <a:pt x="1014297" y="1111564"/>
                    <a:pt x="788565" y="1085555"/>
                    <a:pt x="622449" y="1092199"/>
                  </a:cubicBezTo>
                  <a:cubicBezTo>
                    <a:pt x="456333" y="1098843"/>
                    <a:pt x="305032" y="1066075"/>
                    <a:pt x="0" y="1092199"/>
                  </a:cubicBezTo>
                  <a:cubicBezTo>
                    <a:pt x="-34183" y="869084"/>
                    <a:pt x="2815" y="743750"/>
                    <a:pt x="0" y="578865"/>
                  </a:cubicBezTo>
                  <a:cubicBezTo>
                    <a:pt x="-2815" y="413980"/>
                    <a:pt x="68096" y="166649"/>
                    <a:pt x="0" y="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8474482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55C9560-9475-DA3B-31F9-D8D73F5373BD}"/>
                </a:ext>
              </a:extLst>
            </p:cNvPr>
            <p:cNvGrpSpPr/>
            <p:nvPr/>
          </p:nvGrpSpPr>
          <p:grpSpPr>
            <a:xfrm>
              <a:off x="7623451" y="-75564"/>
              <a:ext cx="4488894" cy="4280161"/>
              <a:chOff x="7628853" y="-53855"/>
              <a:chExt cx="4488894" cy="4280161"/>
            </a:xfrm>
          </p:grpSpPr>
          <p:pic>
            <p:nvPicPr>
              <p:cNvPr id="24" name="Graphic 23" descr="Upward trend outline">
                <a:extLst>
                  <a:ext uri="{FF2B5EF4-FFF2-40B4-BE49-F238E27FC236}">
                    <a16:creationId xmlns:a16="http://schemas.microsoft.com/office/drawing/2014/main" id="{12345C01-AB86-53F8-565C-E368C323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41617" y="3684150"/>
                <a:ext cx="542156" cy="542156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A834994-4D61-BC05-7C29-73E8E935DE07}"/>
                  </a:ext>
                </a:extLst>
              </p:cNvPr>
              <p:cNvGrpSpPr/>
              <p:nvPr/>
            </p:nvGrpSpPr>
            <p:grpSpPr>
              <a:xfrm>
                <a:off x="7628853" y="-53855"/>
                <a:ext cx="4488894" cy="4258452"/>
                <a:chOff x="7637703" y="-53855"/>
                <a:chExt cx="4488894" cy="4258452"/>
              </a:xfrm>
            </p:grpSpPr>
            <p:pic>
              <p:nvPicPr>
                <p:cNvPr id="6" name="Graphic 5" descr="Africa with solid fill">
                  <a:extLst>
                    <a:ext uri="{FF2B5EF4-FFF2-40B4-BE49-F238E27FC236}">
                      <a16:creationId xmlns:a16="http://schemas.microsoft.com/office/drawing/2014/main" id="{6B5ED8FA-6DD6-D78F-0D57-6CB5CE48D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2072" y="2290072"/>
                  <a:ext cx="1914525" cy="1914525"/>
                </a:xfrm>
                <a:prstGeom prst="rect">
                  <a:avLst/>
                </a:prstGeom>
              </p:spPr>
            </p:pic>
            <p:pic>
              <p:nvPicPr>
                <p:cNvPr id="10" name="Graphic 9" descr="Earth globe: Africa and Europe with solid fill">
                  <a:extLst>
                    <a:ext uri="{FF2B5EF4-FFF2-40B4-BE49-F238E27FC236}">
                      <a16:creationId xmlns:a16="http://schemas.microsoft.com/office/drawing/2014/main" id="{BD28B5F4-E7F9-02D4-26F3-B4E551C5F9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703" y="-53855"/>
                  <a:ext cx="1982547" cy="1982547"/>
                </a:xfrm>
                <a:prstGeom prst="rect">
                  <a:avLst/>
                </a:prstGeom>
              </p:spPr>
            </p:pic>
            <p:pic>
              <p:nvPicPr>
                <p:cNvPr id="14" name="Graphic 13" descr="Lost with solid fill">
                  <a:extLst>
                    <a:ext uri="{FF2B5EF4-FFF2-40B4-BE49-F238E27FC236}">
                      <a16:creationId xmlns:a16="http://schemas.microsoft.com/office/drawing/2014/main" id="{8C8682D7-DF81-753C-CE7A-9D9672B44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875869">
                  <a:off x="9158965" y="1140600"/>
                  <a:ext cx="1190541" cy="1190541"/>
                </a:xfrm>
                <a:prstGeom prst="rect">
                  <a:avLst/>
                </a:prstGeom>
              </p:spPr>
            </p:pic>
            <p:pic>
              <p:nvPicPr>
                <p:cNvPr id="22" name="Graphic 21" descr="Map compass with solid fill">
                  <a:extLst>
                    <a:ext uri="{FF2B5EF4-FFF2-40B4-BE49-F238E27FC236}">
                      <a16:creationId xmlns:a16="http://schemas.microsoft.com/office/drawing/2014/main" id="{31948021-0538-811D-76D9-4FFCA0B85D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23746" y="2377333"/>
                  <a:ext cx="366022" cy="366022"/>
                </a:xfrm>
                <a:prstGeom prst="rect">
                  <a:avLst/>
                </a:prstGeom>
              </p:spPr>
            </p:pic>
            <p:pic>
              <p:nvPicPr>
                <p:cNvPr id="28" name="Graphic 27" descr="A grid with small circles">
                  <a:extLst>
                    <a:ext uri="{FF2B5EF4-FFF2-40B4-BE49-F238E27FC236}">
                      <a16:creationId xmlns:a16="http://schemas.microsoft.com/office/drawing/2014/main" id="{2956B655-79EC-8B1D-8754-FB18914B30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82874" y="2377333"/>
                  <a:ext cx="1285108" cy="128510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2" name="Picture 31" descr="A screenshot of a map&#10;&#10;Description automatically generated">
            <a:extLst>
              <a:ext uri="{FF2B5EF4-FFF2-40B4-BE49-F238E27FC236}">
                <a16:creationId xmlns:a16="http://schemas.microsoft.com/office/drawing/2014/main" id="{F7AA58E5-5107-4F51-EB4F-AEA5345070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4" y="2814760"/>
            <a:ext cx="3936678" cy="23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6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8928-5EF9-975C-A074-9168DA88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907B-C416-28A9-9458-31A4697F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3" y="1828800"/>
            <a:ext cx="5676897" cy="475159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The means by which you </a:t>
            </a:r>
            <a:r>
              <a:rPr lang="en-US" sz="1800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display the coordinate system and your data on a flat surface</a:t>
            </a:r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, such as a digital screen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Mathematical calculations are used to convert the coordinate system used on the curved surface of earth to one for a flat surface. </a:t>
            </a:r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There really is no one best map projection. Each map projection distorts shape, distance, direction, scale, or area and cannot preserve all map properties at the same time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A 3D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globe is the only true surface where directions, distances, shapes, and areas are true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Extent, location, and property you want to preserve must inform your choice of map projection for your projected coordinate system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Primarily work in WGS 84 (latitude and longitude)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Referred to as EPSG:4326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In NYC, we use a more accurate projection NY State Plane/Long Island Zone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Referred to as EPSG:2263</a:t>
            </a: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727CF-511D-4383-D363-2628D563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848" y="1331911"/>
            <a:ext cx="2270937" cy="227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98DE1-BD35-9D62-234F-CF1002D3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58" y="3839334"/>
            <a:ext cx="2338427" cy="18707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02EF32-A49B-CAD6-D04B-42A484A56D5D}"/>
              </a:ext>
            </a:extLst>
          </p:cNvPr>
          <p:cNvSpPr/>
          <p:nvPr/>
        </p:nvSpPr>
        <p:spPr>
          <a:xfrm>
            <a:off x="10388918" y="1508055"/>
            <a:ext cx="1174432" cy="1092199"/>
          </a:xfrm>
          <a:custGeom>
            <a:avLst/>
            <a:gdLst>
              <a:gd name="connsiteX0" fmla="*/ 0 w 1174432"/>
              <a:gd name="connsiteY0" fmla="*/ 0 h 1092199"/>
              <a:gd name="connsiteX1" fmla="*/ 563727 w 1174432"/>
              <a:gd name="connsiteY1" fmla="*/ 0 h 1092199"/>
              <a:gd name="connsiteX2" fmla="*/ 1174432 w 1174432"/>
              <a:gd name="connsiteY2" fmla="*/ 0 h 1092199"/>
              <a:gd name="connsiteX3" fmla="*/ 1174432 w 1174432"/>
              <a:gd name="connsiteY3" fmla="*/ 546100 h 1092199"/>
              <a:gd name="connsiteX4" fmla="*/ 1174432 w 1174432"/>
              <a:gd name="connsiteY4" fmla="*/ 1092199 h 1092199"/>
              <a:gd name="connsiteX5" fmla="*/ 622449 w 1174432"/>
              <a:gd name="connsiteY5" fmla="*/ 1092199 h 1092199"/>
              <a:gd name="connsiteX6" fmla="*/ 0 w 1174432"/>
              <a:gd name="connsiteY6" fmla="*/ 1092199 h 1092199"/>
              <a:gd name="connsiteX7" fmla="*/ 0 w 1174432"/>
              <a:gd name="connsiteY7" fmla="*/ 578865 h 1092199"/>
              <a:gd name="connsiteX8" fmla="*/ 0 w 1174432"/>
              <a:gd name="connsiteY8" fmla="*/ 0 h 10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4432" h="1092199" extrusionOk="0">
                <a:moveTo>
                  <a:pt x="0" y="0"/>
                </a:moveTo>
                <a:cubicBezTo>
                  <a:pt x="216368" y="-61326"/>
                  <a:pt x="286270" y="13497"/>
                  <a:pt x="563727" y="0"/>
                </a:cubicBezTo>
                <a:cubicBezTo>
                  <a:pt x="841184" y="-13497"/>
                  <a:pt x="1021345" y="55817"/>
                  <a:pt x="1174432" y="0"/>
                </a:cubicBezTo>
                <a:cubicBezTo>
                  <a:pt x="1229411" y="170957"/>
                  <a:pt x="1152202" y="404788"/>
                  <a:pt x="1174432" y="546100"/>
                </a:cubicBezTo>
                <a:cubicBezTo>
                  <a:pt x="1196662" y="687412"/>
                  <a:pt x="1145310" y="843355"/>
                  <a:pt x="1174432" y="1092199"/>
                </a:cubicBezTo>
                <a:cubicBezTo>
                  <a:pt x="1014297" y="1111564"/>
                  <a:pt x="788565" y="1085555"/>
                  <a:pt x="622449" y="1092199"/>
                </a:cubicBezTo>
                <a:cubicBezTo>
                  <a:pt x="456333" y="1098843"/>
                  <a:pt x="305032" y="1066075"/>
                  <a:pt x="0" y="1092199"/>
                </a:cubicBezTo>
                <a:cubicBezTo>
                  <a:pt x="-34183" y="869084"/>
                  <a:pt x="2815" y="743750"/>
                  <a:pt x="0" y="578865"/>
                </a:cubicBezTo>
                <a:cubicBezTo>
                  <a:pt x="-2815" y="413980"/>
                  <a:pt x="68096" y="166649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847448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Graphic 7" descr="Upward trend outline">
            <a:extLst>
              <a:ext uri="{FF2B5EF4-FFF2-40B4-BE49-F238E27FC236}">
                <a16:creationId xmlns:a16="http://schemas.microsoft.com/office/drawing/2014/main" id="{76C30BFE-C0DC-9D96-40AE-EDE92F2B8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7877" y="2290965"/>
            <a:ext cx="309289" cy="309289"/>
          </a:xfrm>
          <a:prstGeom prst="rect">
            <a:avLst/>
          </a:prstGeom>
        </p:spPr>
      </p:pic>
      <p:pic>
        <p:nvPicPr>
          <p:cNvPr id="11" name="Graphic 10" descr="Africa with solid fill">
            <a:extLst>
              <a:ext uri="{FF2B5EF4-FFF2-40B4-BE49-F238E27FC236}">
                <a16:creationId xmlns:a16="http://schemas.microsoft.com/office/drawing/2014/main" id="{7C62CD33-90E5-D2E3-28C0-54CCF2E2E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3021" y="1495671"/>
            <a:ext cx="1092199" cy="1092198"/>
          </a:xfrm>
          <a:prstGeom prst="rect">
            <a:avLst/>
          </a:prstGeom>
        </p:spPr>
      </p:pic>
      <p:pic>
        <p:nvPicPr>
          <p:cNvPr id="12" name="Graphic 11" descr="Earth globe: Africa and Europe with solid fill">
            <a:extLst>
              <a:ext uri="{FF2B5EF4-FFF2-40B4-BE49-F238E27FC236}">
                <a16:creationId xmlns:a16="http://schemas.microsoft.com/office/drawing/2014/main" id="{CB94E90E-D506-003D-36A6-229C10944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9385" y="-27693"/>
            <a:ext cx="1131004" cy="1131004"/>
          </a:xfrm>
          <a:prstGeom prst="rect">
            <a:avLst/>
          </a:prstGeom>
        </p:spPr>
      </p:pic>
      <p:pic>
        <p:nvPicPr>
          <p:cNvPr id="14" name="Graphic 13" descr="Map compass with solid fill">
            <a:extLst>
              <a:ext uri="{FF2B5EF4-FFF2-40B4-BE49-F238E27FC236}">
                <a16:creationId xmlns:a16="http://schemas.microsoft.com/office/drawing/2014/main" id="{F7E53E53-F985-0205-A4BE-89766FB5F9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25401" y="1545451"/>
            <a:ext cx="208808" cy="208808"/>
          </a:xfrm>
          <a:prstGeom prst="rect">
            <a:avLst/>
          </a:prstGeom>
        </p:spPr>
      </p:pic>
      <p:pic>
        <p:nvPicPr>
          <p:cNvPr id="15" name="Graphic 14" descr="A grid with small circles">
            <a:extLst>
              <a:ext uri="{FF2B5EF4-FFF2-40B4-BE49-F238E27FC236}">
                <a16:creationId xmlns:a16="http://schemas.microsoft.com/office/drawing/2014/main" id="{A5BD2EA2-A47E-300F-AFBE-04F9F5FA24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74556" y="1545451"/>
            <a:ext cx="733129" cy="733129"/>
          </a:xfrm>
          <a:prstGeom prst="rect">
            <a:avLst/>
          </a:prstGeom>
        </p:spPr>
      </p:pic>
      <p:pic>
        <p:nvPicPr>
          <p:cNvPr id="17" name="Graphic 16" descr="Shuffle outline">
            <a:extLst>
              <a:ext uri="{FF2B5EF4-FFF2-40B4-BE49-F238E27FC236}">
                <a16:creationId xmlns:a16="http://schemas.microsoft.com/office/drawing/2014/main" id="{761E1543-5293-1398-BE3F-DFFD2B9950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3082509">
            <a:off x="9749644" y="780054"/>
            <a:ext cx="843098" cy="8430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060903-F0FF-92C6-B546-63B6BC18F581}"/>
              </a:ext>
            </a:extLst>
          </p:cNvPr>
          <p:cNvSpPr txBox="1"/>
          <p:nvPr/>
        </p:nvSpPr>
        <p:spPr>
          <a:xfrm>
            <a:off x="7968884" y="968795"/>
            <a:ext cx="18497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Avenir Next LT Pro" panose="020B0504020202020204" pitchFamily="34" charset="0"/>
              </a:rPr>
              <a:t>Coordinate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44894-50D2-9C57-46E9-11577D1F9E1C}"/>
              </a:ext>
            </a:extLst>
          </p:cNvPr>
          <p:cNvSpPr txBox="1"/>
          <p:nvPr/>
        </p:nvSpPr>
        <p:spPr>
          <a:xfrm>
            <a:off x="10256285" y="947145"/>
            <a:ext cx="15056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Avenir Next LT Pro" panose="020B0504020202020204" pitchFamily="34" charset="0"/>
              </a:rPr>
              <a:t>Map Projection</a:t>
            </a:r>
          </a:p>
        </p:txBody>
      </p:sp>
      <p:pic>
        <p:nvPicPr>
          <p:cNvPr id="24" name="Picture 23" descr="A map of the united states&#10;&#10;Description automatically generated">
            <a:extLst>
              <a:ext uri="{FF2B5EF4-FFF2-40B4-BE49-F238E27FC236}">
                <a16:creationId xmlns:a16="http://schemas.microsoft.com/office/drawing/2014/main" id="{C380C9E2-478C-01B8-1B8B-8AA1A050B0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76" y="2782352"/>
            <a:ext cx="2857500" cy="1781175"/>
          </a:xfrm>
          <a:prstGeom prst="rect">
            <a:avLst/>
          </a:prstGeom>
        </p:spPr>
      </p:pic>
      <p:pic>
        <p:nvPicPr>
          <p:cNvPr id="26" name="Picture 25" descr="A map of the united states&#10;&#10;Description automatically generated">
            <a:extLst>
              <a:ext uri="{FF2B5EF4-FFF2-40B4-BE49-F238E27FC236}">
                <a16:creationId xmlns:a16="http://schemas.microsoft.com/office/drawing/2014/main" id="{6A5D0204-8E63-06C2-E4B5-7E747B2549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76" y="4826516"/>
            <a:ext cx="2857500" cy="17811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23F3FC-6903-6EAF-D587-FA8B9B7EBFF0}"/>
              </a:ext>
            </a:extLst>
          </p:cNvPr>
          <p:cNvSpPr txBox="1"/>
          <p:nvPr/>
        </p:nvSpPr>
        <p:spPr>
          <a:xfrm>
            <a:off x="9133251" y="6580394"/>
            <a:ext cx="20758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Mercator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7F590-796A-37B5-FEB6-A1F283D57B24}"/>
              </a:ext>
            </a:extLst>
          </p:cNvPr>
          <p:cNvSpPr txBox="1"/>
          <p:nvPr/>
        </p:nvSpPr>
        <p:spPr>
          <a:xfrm>
            <a:off x="9178090" y="4530941"/>
            <a:ext cx="29202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500" b="1" dirty="0"/>
              <a:t>Lambert Conformal Conic</a:t>
            </a:r>
          </a:p>
        </p:txBody>
      </p:sp>
    </p:spTree>
    <p:extLst>
      <p:ext uri="{BB962C8B-B14F-4D97-AF65-F5344CB8AC3E}">
        <p14:creationId xmlns:p14="http://schemas.microsoft.com/office/powerpoint/2010/main" val="27813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19FF-E012-97A4-9547-751595A4A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QGIS Graphical User Interface (GUI)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9DC13D73-71B7-DD8F-B2D2-A1F221B11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8" y="1211197"/>
            <a:ext cx="8594672" cy="6136597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8C33772-963A-B46E-688D-34AEAC55BF2C}"/>
              </a:ext>
            </a:extLst>
          </p:cNvPr>
          <p:cNvGrpSpPr/>
          <p:nvPr/>
        </p:nvGrpSpPr>
        <p:grpSpPr>
          <a:xfrm>
            <a:off x="8782050" y="2165318"/>
            <a:ext cx="4853702" cy="3465544"/>
            <a:chOff x="8656194" y="1495425"/>
            <a:chExt cx="4853702" cy="3465544"/>
          </a:xfrm>
        </p:grpSpPr>
        <p:pic>
          <p:nvPicPr>
            <p:cNvPr id="7" name="Picture 6" descr="A black background with orange hexagons&#10;&#10;Description automatically generated">
              <a:extLst>
                <a:ext uri="{FF2B5EF4-FFF2-40B4-BE49-F238E27FC236}">
                  <a16:creationId xmlns:a16="http://schemas.microsoft.com/office/drawing/2014/main" id="{915FA3A3-4161-EE6B-1336-BF1F91388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6194" y="1495425"/>
              <a:ext cx="4853702" cy="346554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B157AB-79B6-19E9-BAED-B0A5785E63E7}"/>
                </a:ext>
              </a:extLst>
            </p:cNvPr>
            <p:cNvGrpSpPr/>
            <p:nvPr/>
          </p:nvGrpSpPr>
          <p:grpSpPr>
            <a:xfrm>
              <a:off x="9477374" y="1771650"/>
              <a:ext cx="1577676" cy="2838450"/>
              <a:chOff x="9477374" y="1771650"/>
              <a:chExt cx="1577676" cy="283845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752953-83B8-29A1-D6A6-A8B09FE6EFD1}"/>
                  </a:ext>
                </a:extLst>
              </p:cNvPr>
              <p:cNvSpPr txBox="1"/>
              <p:nvPr/>
            </p:nvSpPr>
            <p:spPr>
              <a:xfrm>
                <a:off x="9477375" y="1771650"/>
                <a:ext cx="154080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Menu Bar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9C1C8E-3B19-EDA6-A339-B609211BA783}"/>
                  </a:ext>
                </a:extLst>
              </p:cNvPr>
              <p:cNvSpPr txBox="1"/>
              <p:nvPr/>
            </p:nvSpPr>
            <p:spPr>
              <a:xfrm>
                <a:off x="9477375" y="2381250"/>
                <a:ext cx="146629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Tool Bars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9A7239-B4D3-5604-6707-60A6A8816A2F}"/>
                  </a:ext>
                </a:extLst>
              </p:cNvPr>
              <p:cNvSpPr txBox="1"/>
              <p:nvPr/>
            </p:nvSpPr>
            <p:spPr>
              <a:xfrm>
                <a:off x="9477374" y="2990850"/>
                <a:ext cx="1078309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Panels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ED618A-D3FB-EA88-9DC3-94CF6B4C8B69}"/>
                  </a:ext>
                </a:extLst>
              </p:cNvPr>
              <p:cNvSpPr txBox="1"/>
              <p:nvPr/>
            </p:nvSpPr>
            <p:spPr>
              <a:xfrm>
                <a:off x="9477374" y="3552825"/>
                <a:ext cx="1558504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Map View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239046-44C5-F864-892C-E8005091B332}"/>
                  </a:ext>
                </a:extLst>
              </p:cNvPr>
              <p:cNvSpPr txBox="1"/>
              <p:nvPr/>
            </p:nvSpPr>
            <p:spPr>
              <a:xfrm>
                <a:off x="9477374" y="4185368"/>
                <a:ext cx="1577676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latin typeface="Avenir Next LT Pro" panose="020B0504020202020204" pitchFamily="34" charset="0"/>
                  </a:rPr>
                  <a:t>Status Bar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790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35DC-5F44-EE42-12CF-81A024AE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F5432-322F-5688-A829-3DDA91236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9753600" cy="914400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Download and unzip the NYC Boroughs dataset and then open QGIS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3EFB0-D107-2E60-37D5-43467161A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9" y="2590800"/>
            <a:ext cx="4923696" cy="2782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EEEF9-502D-85A6-E988-4F4394D7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47" y="4387489"/>
            <a:ext cx="4191000" cy="2009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4F77C-4B87-B4B9-2E94-ADA2F573B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553731"/>
            <a:ext cx="4191000" cy="286181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3D85476-5CA1-7D03-CDE1-4723846E1B55}"/>
              </a:ext>
            </a:extLst>
          </p:cNvPr>
          <p:cNvGrpSpPr/>
          <p:nvPr/>
        </p:nvGrpSpPr>
        <p:grpSpPr>
          <a:xfrm>
            <a:off x="5334001" y="3244490"/>
            <a:ext cx="969951" cy="954647"/>
            <a:chOff x="5332412" y="3244489"/>
            <a:chExt cx="969951" cy="954647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7AFAB9C-4040-295D-7257-C33B46F05994}"/>
                </a:ext>
              </a:extLst>
            </p:cNvPr>
            <p:cNvSpPr/>
            <p:nvPr/>
          </p:nvSpPr>
          <p:spPr>
            <a:xfrm rot="5400000">
              <a:off x="5522912" y="3419685"/>
              <a:ext cx="954647" cy="6042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3C2773-07AB-C0F4-750A-31A212128881}"/>
                </a:ext>
              </a:extLst>
            </p:cNvPr>
            <p:cNvSpPr/>
            <p:nvPr/>
          </p:nvSpPr>
          <p:spPr>
            <a:xfrm>
              <a:off x="5332412" y="3244490"/>
              <a:ext cx="762001" cy="304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BE669F-3A3D-951E-ACCD-EB18CC8BBA82}"/>
              </a:ext>
            </a:extLst>
          </p:cNvPr>
          <p:cNvGrpSpPr/>
          <p:nvPr/>
        </p:nvGrpSpPr>
        <p:grpSpPr>
          <a:xfrm>
            <a:off x="8811944" y="5429003"/>
            <a:ext cx="985256" cy="954647"/>
            <a:chOff x="8840283" y="5442460"/>
            <a:chExt cx="985256" cy="954647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ACED6BF8-C52F-7E6F-B4BE-92575EDD265A}"/>
                </a:ext>
              </a:extLst>
            </p:cNvPr>
            <p:cNvSpPr/>
            <p:nvPr/>
          </p:nvSpPr>
          <p:spPr>
            <a:xfrm rot="16200000">
              <a:off x="9046088" y="5617656"/>
              <a:ext cx="954647" cy="6042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A4632F-F3AC-5498-0892-1FC2FA1C3E8C}"/>
                </a:ext>
              </a:extLst>
            </p:cNvPr>
            <p:cNvSpPr/>
            <p:nvPr/>
          </p:nvSpPr>
          <p:spPr>
            <a:xfrm rot="10800000">
              <a:off x="8840283" y="6092307"/>
              <a:ext cx="762001" cy="304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DA753FC-E40B-34AC-3133-71EF6D9B6955}"/>
              </a:ext>
            </a:extLst>
          </p:cNvPr>
          <p:cNvSpPr/>
          <p:nvPr/>
        </p:nvSpPr>
        <p:spPr>
          <a:xfrm>
            <a:off x="7467600" y="5638800"/>
            <a:ext cx="8382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F5B56E-050A-18E2-1B7D-DB537F9C58F5}"/>
              </a:ext>
            </a:extLst>
          </p:cNvPr>
          <p:cNvSpPr/>
          <p:nvPr/>
        </p:nvSpPr>
        <p:spPr>
          <a:xfrm>
            <a:off x="10363200" y="5105400"/>
            <a:ext cx="789537" cy="2679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81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4063-FD54-635F-FAD0-8D3349C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F693-4780-FB9A-65E6-FB82834B6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3124198" cy="4343400"/>
          </a:xfrm>
        </p:spPr>
        <p:txBody>
          <a:bodyPr/>
          <a:lstStyle/>
          <a:p>
            <a:r>
              <a:rPr lang="en-US" sz="1800" dirty="0">
                <a:latin typeface="Avenir Next LT Pro" panose="020B0504020202020204" pitchFamily="34" charset="0"/>
              </a:rPr>
              <a:t>Right click on the borough layer to open the attribute table</a:t>
            </a: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07D5B-350F-A943-FE50-E2A8E61F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1" y="152401"/>
            <a:ext cx="6750551" cy="4927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92E0A-146B-EFB4-9F24-81822D8D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2" y="3651252"/>
            <a:ext cx="6750551" cy="30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BE7B6E-73B4-E5B2-E761-44A7B099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03" y="3539567"/>
            <a:ext cx="4314899" cy="2861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F1F3E-F107-4794-9CE4-7A166AA5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D7C63-EAA3-EA92-6774-71FE1777E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3" y="1828800"/>
            <a:ext cx="2414523" cy="4343400"/>
          </a:xfrm>
        </p:spPr>
        <p:txBody>
          <a:bodyPr>
            <a:normAutofit lnSpcReduction="10000"/>
          </a:bodyPr>
          <a:lstStyle/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Avenir Next LT Pro" panose="020B0504020202020204" pitchFamily="34" charset="0"/>
              </a:rPr>
              <a:t>Right-click the layer and select the Properties option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latin typeface="Avenir Next LT Pro" panose="020B0504020202020204" pitchFamily="34" charset="0"/>
              </a:rPr>
              <a:t>Select "Style," and choose “Categorized”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Select the column that has the data you want to style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Select “Classify”</a:t>
            </a:r>
          </a:p>
          <a:p>
            <a:pPr marL="388620" indent="-342900"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Click “Apply” and “Ok”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E27F-8C6B-2E7B-12E9-6C3A4C5E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85" y="56873"/>
            <a:ext cx="4319230" cy="2439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F604A-1171-8364-5427-F1659CA7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1" y="2102577"/>
            <a:ext cx="4471633" cy="1377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96DCC-BE48-DB05-4C7C-C0B4D14E7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667" y="3555610"/>
            <a:ext cx="4234123" cy="30697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4613651-5265-B2D8-F876-3D8A920BDED5}"/>
              </a:ext>
            </a:extLst>
          </p:cNvPr>
          <p:cNvGrpSpPr/>
          <p:nvPr/>
        </p:nvGrpSpPr>
        <p:grpSpPr>
          <a:xfrm>
            <a:off x="9698973" y="1062386"/>
            <a:ext cx="969951" cy="954647"/>
            <a:chOff x="5332412" y="3244489"/>
            <a:chExt cx="969951" cy="954647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1C7337A-5871-8195-2997-E4AE3421DBAE}"/>
                </a:ext>
              </a:extLst>
            </p:cNvPr>
            <p:cNvSpPr/>
            <p:nvPr/>
          </p:nvSpPr>
          <p:spPr>
            <a:xfrm rot="5400000">
              <a:off x="5522912" y="3419685"/>
              <a:ext cx="954647" cy="6042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A9A64C-1515-18FB-367C-C9A46290E0DE}"/>
                </a:ext>
              </a:extLst>
            </p:cNvPr>
            <p:cNvSpPr/>
            <p:nvPr/>
          </p:nvSpPr>
          <p:spPr>
            <a:xfrm>
              <a:off x="5332412" y="3244490"/>
              <a:ext cx="762001" cy="304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349F10F-F79F-735E-B5F5-A5DEA0150AE3}"/>
              </a:ext>
            </a:extLst>
          </p:cNvPr>
          <p:cNvSpPr/>
          <p:nvPr/>
        </p:nvSpPr>
        <p:spPr>
          <a:xfrm rot="16938067">
            <a:off x="7895664" y="5946246"/>
            <a:ext cx="502608" cy="1358205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6D4611-6859-074E-2640-CC3D34B4A7ED}"/>
              </a:ext>
            </a:extLst>
          </p:cNvPr>
          <p:cNvGrpSpPr/>
          <p:nvPr/>
        </p:nvGrpSpPr>
        <p:grpSpPr>
          <a:xfrm rot="10800000">
            <a:off x="6177179" y="2713768"/>
            <a:ext cx="985256" cy="954647"/>
            <a:chOff x="8840283" y="5442460"/>
            <a:chExt cx="985256" cy="954647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FCDEBD4-C359-5983-5D00-6021EEC3086D}"/>
                </a:ext>
              </a:extLst>
            </p:cNvPr>
            <p:cNvSpPr/>
            <p:nvPr/>
          </p:nvSpPr>
          <p:spPr>
            <a:xfrm rot="16200000">
              <a:off x="9046088" y="5617656"/>
              <a:ext cx="954647" cy="60425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5B599A-ADC3-4409-59DE-01B7D849ADB6}"/>
                </a:ext>
              </a:extLst>
            </p:cNvPr>
            <p:cNvSpPr/>
            <p:nvPr/>
          </p:nvSpPr>
          <p:spPr>
            <a:xfrm rot="10800000">
              <a:off x="8840283" y="6092307"/>
              <a:ext cx="762001" cy="304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5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A0B0-7145-BE2C-9D9D-5E6F0F0E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labels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212E-AED7-291F-87D4-AA9B60B7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4495798" cy="16002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From Properties, select "Labels", "Show labels for this layer"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Select the column that has the data you want to use for labels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Click "Apply", “Ok”</a:t>
            </a: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44744-277E-FB8E-D74B-9323B82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14" y="72189"/>
            <a:ext cx="5536660" cy="244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A5637-60FF-2BDA-5D25-B0BB4BF7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499051"/>
            <a:ext cx="5205374" cy="2587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FBA04-26C4-2ED4-B555-2B79B862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454" y="3429000"/>
            <a:ext cx="4601747" cy="33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6B41-CE70-14EE-1BDD-B4969D75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8BC24-E0D1-D5D9-0F33-F1D220F0DB2E}"/>
              </a:ext>
            </a:extLst>
          </p:cNvPr>
          <p:cNvSpPr txBox="1"/>
          <p:nvPr/>
        </p:nvSpPr>
        <p:spPr>
          <a:xfrm>
            <a:off x="7620000" y="5088938"/>
            <a:ext cx="609399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Your 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Style the polygons however you'd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Change the outline color or add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Style the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Change the font, the font size, or other</a:t>
            </a:r>
          </a:p>
          <a:p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attributes</a:t>
            </a:r>
            <a:endParaRPr lang="en-US" i="1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C01B9-5113-7701-37B4-65FD563A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86804"/>
            <a:ext cx="5448926" cy="4602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C745F-C2FB-F86F-EB3F-54667381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828800"/>
            <a:ext cx="6818048" cy="40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8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4F1E-E069-7C0A-C711-406A194F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F993-FE14-6A9D-B235-7C185D63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Download and unzip the 311 DOT service requests data and open in QGIS</a:t>
            </a:r>
          </a:p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Layer Ordering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Layers on top are drawn on top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Just drag and drop within the Layers Panel to change order</a:t>
            </a:r>
          </a:p>
        </p:txBody>
      </p:sp>
    </p:spTree>
    <p:extLst>
      <p:ext uri="{BB962C8B-B14F-4D97-AF65-F5344CB8AC3E}">
        <p14:creationId xmlns:p14="http://schemas.microsoft.com/office/powerpoint/2010/main" val="345677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24679-5AF6-62EB-BD80-2BC7E458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and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5783-2E5D-D726-7FF8-9B0E91E0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4038598" cy="434340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Filter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We can filter the points based on the values in the attribute table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Avenir Next LT Pro" panose="020B0504020202020204" pitchFamily="34" charset="0"/>
              </a:rPr>
              <a:t>Right-click on the layer and select "Filter" to open the Query Builder</a:t>
            </a:r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007B0-74C6-BB09-6E0D-FA5B6759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865" y="76200"/>
            <a:ext cx="6787877" cy="381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D13E7D-2125-AAAB-7682-765CFCFBBED5}"/>
              </a:ext>
            </a:extLst>
          </p:cNvPr>
          <p:cNvSpPr txBox="1">
            <a:spLocks/>
          </p:cNvSpPr>
          <p:nvPr/>
        </p:nvSpPr>
        <p:spPr>
          <a:xfrm>
            <a:off x="1138634" y="3886200"/>
            <a:ext cx="4038598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5B9BD5">
                  <a:lumMod val="50000"/>
                </a:srgbClr>
              </a:buClr>
              <a:buNone/>
            </a:pPr>
            <a:r>
              <a:rPr lang="en-US">
                <a:solidFill>
                  <a:prstClr val="black"/>
                </a:solidFill>
                <a:latin typeface="Avenir Next LT Pro" panose="020B0504020202020204" pitchFamily="34" charset="0"/>
              </a:rPr>
              <a:t>To filter for broken Muni Meter complaints:</a:t>
            </a:r>
            <a:endParaRPr lang="en-US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AEB329F-82D4-3573-1290-AFFE13BC4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94" y="4315676"/>
            <a:ext cx="6211553" cy="2466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1AD7A-4056-3EA1-2186-343F6BF59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185801"/>
            <a:ext cx="3135984" cy="1415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3D4D45-D302-081D-DC27-DE2EB89BFDDA}"/>
              </a:ext>
            </a:extLst>
          </p:cNvPr>
          <p:cNvSpPr txBox="1"/>
          <p:nvPr/>
        </p:nvSpPr>
        <p:spPr>
          <a:xfrm>
            <a:off x="1187196" y="4693410"/>
            <a:ext cx="2438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YanoneKaffeesatz-Regular"/>
              </a:rPr>
              <a:t>TIP</a:t>
            </a:r>
            <a:r>
              <a:rPr lang="en-US" dirty="0">
                <a:solidFill>
                  <a:prstClr val="black"/>
                </a:solidFill>
                <a:latin typeface="YanoneKaffeesatz-Regular"/>
              </a:rPr>
              <a:t>: Always test your queries to make sure they return resulting rows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72952D-2B27-95B1-3A1D-6BADF80A8EEE}"/>
              </a:ext>
            </a:extLst>
          </p:cNvPr>
          <p:cNvSpPr/>
          <p:nvPr/>
        </p:nvSpPr>
        <p:spPr>
          <a:xfrm>
            <a:off x="6553200" y="6400800"/>
            <a:ext cx="914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93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F7CF-5FFF-3E49-1C68-91886C73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37C1E-3BE4-9A21-09F4-96A60060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QGIS Software: </a:t>
            </a:r>
            <a:r>
              <a:rPr lang="en-US" dirty="0">
                <a:latin typeface="Avenir Next LT Pro" panose="020B0504020202020204" pitchFamily="34" charset="0"/>
                <a:hlinkClick r:id="rId2"/>
              </a:rPr>
              <a:t>https://qgis.org/en/site/forusers/download.html</a:t>
            </a:r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Data to download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  <a:hlinkClick r:id="rId3"/>
              </a:rPr>
              <a:t>NYC Boroughs</a:t>
            </a:r>
            <a:endParaRPr lang="en-US" dirty="0"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latin typeface="Avenir Next LT Pro" panose="020B0504020202020204" pitchFamily="34" charset="0"/>
                <a:hlinkClick r:id="rId4"/>
              </a:rPr>
              <a:t>311 DOT service requests</a:t>
            </a:r>
            <a:endParaRPr lang="en-US" dirty="0"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latin typeface="Avenir Next LT Pro" panose="020B0504020202020204" pitchFamily="34" charset="0"/>
                <a:hlinkClick r:id="rId5"/>
              </a:rPr>
              <a:t>Parking facilities</a:t>
            </a:r>
            <a:endParaRPr lang="en-US" dirty="0">
              <a:latin typeface="Avenir Next LT Pro" panose="020B0504020202020204" pitchFamily="34" charset="0"/>
            </a:endParaRPr>
          </a:p>
          <a:p>
            <a:pPr lvl="1"/>
            <a:r>
              <a:rPr lang="en-US" dirty="0">
                <a:latin typeface="Avenir Next LT Pro" panose="020B0504020202020204" pitchFamily="34" charset="0"/>
                <a:hlinkClick r:id="rId6"/>
              </a:rPr>
              <a:t>Community districts</a:t>
            </a:r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B4DF-BBAB-35B1-FE86-22738971B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and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EECCB-01C3-5E43-9D3E-30CF6ED68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540" y="1792539"/>
            <a:ext cx="3839660" cy="38100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2000" b="1" dirty="0">
                <a:latin typeface="Avenir Next LT Pro" panose="020B0504020202020204" pitchFamily="34" charset="0"/>
              </a:rPr>
              <a:t>To filter by multiple conditions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BA4DC3-3521-D124-A251-665BEFB2E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1"/>
            <a:ext cx="5410200" cy="306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87608A-B21A-68C6-E0BA-41A93032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3886200"/>
            <a:ext cx="3219449" cy="14859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5A44233-AFC5-2746-4E7F-B0A69848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33" y="661738"/>
            <a:ext cx="4575268" cy="2026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2F66D0-F2F3-2C1A-B306-56569018691E}"/>
              </a:ext>
            </a:extLst>
          </p:cNvPr>
          <p:cNvSpPr txBox="1"/>
          <p:nvPr/>
        </p:nvSpPr>
        <p:spPr>
          <a:xfrm>
            <a:off x="6997524" y="292406"/>
            <a:ext cx="191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Zoom to layer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EBD38-8E70-363C-5D4E-7DBD2C16B016}"/>
              </a:ext>
            </a:extLst>
          </p:cNvPr>
          <p:cNvSpPr txBox="1"/>
          <p:nvPr/>
        </p:nvSpPr>
        <p:spPr>
          <a:xfrm>
            <a:off x="7021587" y="2907268"/>
            <a:ext cx="457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Zoom Selection (select and draw box)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6C64B8-7A2C-59E8-3B5D-B278240C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587" y="3318407"/>
            <a:ext cx="1432874" cy="886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E370E0-0918-721F-0D88-A9A43034BC86}"/>
              </a:ext>
            </a:extLst>
          </p:cNvPr>
          <p:cNvSpPr txBox="1"/>
          <p:nvPr/>
        </p:nvSpPr>
        <p:spPr>
          <a:xfrm>
            <a:off x="6997524" y="4246334"/>
            <a:ext cx="457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Pan Map (select and pan map)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24128F-C764-378D-AFF3-AE08B3C7A534}"/>
              </a:ext>
            </a:extLst>
          </p:cNvPr>
          <p:cNvSpPr txBox="1"/>
          <p:nvPr/>
        </p:nvSpPr>
        <p:spPr>
          <a:xfrm>
            <a:off x="6957419" y="5437097"/>
            <a:ext cx="457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Return to previous map extent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5396C9-02DF-6E9F-F556-E9D67908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4590747"/>
            <a:ext cx="980388" cy="8295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E87600-1081-C9CB-E132-BA7B4A17C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463" y="5922734"/>
            <a:ext cx="1470581" cy="8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04F2-C64D-24DC-EABB-9D5E114D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4B685-ED3A-3029-C703-A2B58354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382" y="2133601"/>
            <a:ext cx="3968908" cy="3235127"/>
          </a:xfrm>
        </p:spPr>
        <p:txBody>
          <a:bodyPr>
            <a:normAutofit fontScale="92500" lnSpcReduction="20000"/>
          </a:bodyPr>
          <a:lstStyle/>
          <a:p>
            <a:pPr marL="4572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Your Turn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Filter for service requests in your borough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Try and find something interesting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Change the style of the point, either to a different shape, color, or icon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Export your selection as a new shapefile</a:t>
            </a:r>
            <a:endParaRPr lang="en-US" sz="2000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AACBF-BE8A-85AB-B8CE-4FDE5615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9773"/>
            <a:ext cx="3581400" cy="4743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71ED4-ED33-A72E-98EE-F3C338819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4" y="1679773"/>
            <a:ext cx="3968909" cy="474647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970DE19-6E7D-CE6A-3785-8664524A83A3}"/>
              </a:ext>
            </a:extLst>
          </p:cNvPr>
          <p:cNvSpPr/>
          <p:nvPr/>
        </p:nvSpPr>
        <p:spPr>
          <a:xfrm>
            <a:off x="3200401" y="2895600"/>
            <a:ext cx="1199073" cy="533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07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642C-B463-45B2-9708-B13DB222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csv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A996-EFD8-C60F-8F92-857CC4F16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Adding Parking Facilities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Save the parking facilities csv file to your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A6CC4-531E-94BD-F3CC-EC9F8C87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8" y="2920106"/>
            <a:ext cx="6482100" cy="3663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85FD2-2190-72C8-16BB-B2D782AC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493" y="2902416"/>
            <a:ext cx="5257800" cy="36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0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64C9-1698-2362-5421-07545749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csv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5F938-336A-93F5-ECA2-A9A36489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676401"/>
            <a:ext cx="4343401" cy="498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32568-764D-B32E-3050-0034B8A3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63" y="732613"/>
            <a:ext cx="6314424" cy="59280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6A456D-9025-D720-A282-40E9258F37DB}"/>
              </a:ext>
            </a:extLst>
          </p:cNvPr>
          <p:cNvSpPr/>
          <p:nvPr/>
        </p:nvSpPr>
        <p:spPr>
          <a:xfrm>
            <a:off x="4800600" y="3276600"/>
            <a:ext cx="1676400" cy="914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35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FD86-A3EC-17AB-0E08-3006E396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csv file as shapefile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AA2CE-9111-B529-DFD9-7C6301DB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3" y="1600200"/>
            <a:ext cx="4100977" cy="4985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A8E59-2CB5-FA9C-C4C4-876EEB65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99" y="1600200"/>
            <a:ext cx="5822302" cy="50292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AAF518E-27B9-960F-4CEB-643AC1835994}"/>
              </a:ext>
            </a:extLst>
          </p:cNvPr>
          <p:cNvSpPr/>
          <p:nvPr/>
        </p:nvSpPr>
        <p:spPr>
          <a:xfrm>
            <a:off x="4419600" y="3810000"/>
            <a:ext cx="1264299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16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7982-C80D-11C2-A60C-7635CB21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777" y="797406"/>
            <a:ext cx="2438398" cy="53340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Inspect Features</a:t>
            </a:r>
          </a:p>
        </p:txBody>
      </p:sp>
      <p:pic>
        <p:nvPicPr>
          <p:cNvPr id="7" name="Picture 6" descr="A computer screen shot of a button&#10;&#10;Description automatically generated">
            <a:extLst>
              <a:ext uri="{FF2B5EF4-FFF2-40B4-BE49-F238E27FC236}">
                <a16:creationId xmlns:a16="http://schemas.microsoft.com/office/drawing/2014/main" id="{973197DC-081C-9268-8F8E-E789C024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8" y="1326796"/>
            <a:ext cx="1032291" cy="100400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D76EB2C-68FA-E5B4-B188-3E040C2B13E9}"/>
              </a:ext>
            </a:extLst>
          </p:cNvPr>
          <p:cNvSpPr/>
          <p:nvPr/>
        </p:nvSpPr>
        <p:spPr>
          <a:xfrm>
            <a:off x="6284976" y="1463497"/>
            <a:ext cx="2211388" cy="730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Click Feature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ACBD7A2-3F3C-A353-CE5B-D1E90ED6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167007"/>
            <a:ext cx="3239293" cy="332358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0A16B2-4C93-9A78-132A-80B4C66513AF}"/>
              </a:ext>
            </a:extLst>
          </p:cNvPr>
          <p:cNvSpPr txBox="1">
            <a:spLocks/>
          </p:cNvSpPr>
          <p:nvPr/>
        </p:nvSpPr>
        <p:spPr>
          <a:xfrm>
            <a:off x="1241436" y="2248244"/>
            <a:ext cx="2438398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5B9BD5">
                  <a:lumMod val="50000"/>
                </a:srgbClr>
              </a:buClr>
              <a:buNone/>
            </a:pPr>
            <a:r>
              <a:rPr lang="en-US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Select Features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1C18B1-FB21-EFDF-A9D5-6B040F941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12" y="2667000"/>
            <a:ext cx="4379978" cy="40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BC8F-C2AE-12C2-415F-30501CFA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selected features in attribute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BB491-5266-33A9-07B7-938F1963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12233"/>
            <a:ext cx="4800600" cy="4005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9DC50-FC9C-EE3D-F427-A4DC443B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168" y="2438400"/>
            <a:ext cx="5293557" cy="440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5210C-4ACB-2CD4-FB37-93C16D08B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600201"/>
            <a:ext cx="3505200" cy="231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BEFA-F1DB-8230-3482-44CD61FF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09600"/>
            <a:ext cx="4876798" cy="45720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Save selected features as a Shapefile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04FB1-D5B9-1044-FFCF-31E5764E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1066800"/>
            <a:ext cx="5667983" cy="350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38ABF9-7033-BF0D-88AB-10C3C8200BD5}"/>
              </a:ext>
            </a:extLst>
          </p:cNvPr>
          <p:cNvSpPr txBox="1">
            <a:spLocks/>
          </p:cNvSpPr>
          <p:nvPr/>
        </p:nvSpPr>
        <p:spPr>
          <a:xfrm>
            <a:off x="543844" y="4706352"/>
            <a:ext cx="4876798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5B9BD5">
                  <a:lumMod val="50000"/>
                </a:srgbClr>
              </a:buClr>
              <a:buNone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Reproject features into different CRS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87E35-4372-2E1F-B669-745FD7C19C31}"/>
              </a:ext>
            </a:extLst>
          </p:cNvPr>
          <p:cNvSpPr txBox="1"/>
          <p:nvPr/>
        </p:nvSpPr>
        <p:spPr>
          <a:xfrm>
            <a:off x="668759" y="5033210"/>
            <a:ext cx="7806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If we wanted to reproject the data into a different CRS, we could do that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Pick the new projection in the CRS field (like when we imported the CSV)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DAB183-0799-D204-8159-3A2012A9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88999"/>
            <a:ext cx="5388204" cy="33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6826BFA-F9AF-527B-6AFB-995B5DF92E3C}"/>
              </a:ext>
            </a:extLst>
          </p:cNvPr>
          <p:cNvGrpSpPr/>
          <p:nvPr/>
        </p:nvGrpSpPr>
        <p:grpSpPr>
          <a:xfrm>
            <a:off x="7964307" y="-183496"/>
            <a:ext cx="4030344" cy="2748235"/>
            <a:chOff x="3116522" y="685800"/>
            <a:chExt cx="8740833" cy="5214619"/>
          </a:xfrm>
          <a:solidFill>
            <a:srgbClr val="FFFFCC"/>
          </a:solidFill>
        </p:grpSpPr>
        <p:pic>
          <p:nvPicPr>
            <p:cNvPr id="10" name="Graphic 9" descr="Africa with solid fill">
              <a:extLst>
                <a:ext uri="{FF2B5EF4-FFF2-40B4-BE49-F238E27FC236}">
                  <a16:creationId xmlns:a16="http://schemas.microsoft.com/office/drawing/2014/main" id="{42E48FCC-CFCE-14F5-D740-DA3A6C542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13064" y="2930058"/>
              <a:ext cx="2189290" cy="2189290"/>
            </a:xfrm>
            <a:prstGeom prst="rect">
              <a:avLst/>
            </a:prstGeom>
          </p:spPr>
        </p:pic>
        <p:pic>
          <p:nvPicPr>
            <p:cNvPr id="14" name="Graphic 13" descr="Asia with solid fill">
              <a:extLst>
                <a:ext uri="{FF2B5EF4-FFF2-40B4-BE49-F238E27FC236}">
                  <a16:creationId xmlns:a16="http://schemas.microsoft.com/office/drawing/2014/main" id="{AEB1D0E7-2698-42B0-022F-552F47059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03717" y="1406342"/>
              <a:ext cx="3362373" cy="3362373"/>
            </a:xfrm>
            <a:prstGeom prst="rect">
              <a:avLst/>
            </a:prstGeom>
          </p:spPr>
        </p:pic>
        <p:pic>
          <p:nvPicPr>
            <p:cNvPr id="16" name="Graphic 15" descr="Australia with solid fill">
              <a:extLst>
                <a:ext uri="{FF2B5EF4-FFF2-40B4-BE49-F238E27FC236}">
                  <a16:creationId xmlns:a16="http://schemas.microsoft.com/office/drawing/2014/main" id="{DADF8E56-2138-C9AF-C168-50B69D3EE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38101" y="3481165"/>
              <a:ext cx="2419254" cy="2419254"/>
            </a:xfrm>
            <a:prstGeom prst="rect">
              <a:avLst/>
            </a:prstGeom>
          </p:spPr>
        </p:pic>
        <p:pic>
          <p:nvPicPr>
            <p:cNvPr id="18" name="Graphic 17" descr="North America with solid fill">
              <a:extLst>
                <a:ext uri="{FF2B5EF4-FFF2-40B4-BE49-F238E27FC236}">
                  <a16:creationId xmlns:a16="http://schemas.microsoft.com/office/drawing/2014/main" id="{CDF783B1-A6C4-6690-4B18-951127579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16522" y="685800"/>
              <a:ext cx="3928919" cy="3928919"/>
            </a:xfrm>
            <a:prstGeom prst="rect">
              <a:avLst/>
            </a:prstGeom>
          </p:spPr>
        </p:pic>
        <p:pic>
          <p:nvPicPr>
            <p:cNvPr id="20" name="Graphic 19" descr="South America with solid fill">
              <a:extLst>
                <a:ext uri="{FF2B5EF4-FFF2-40B4-BE49-F238E27FC236}">
                  <a16:creationId xmlns:a16="http://schemas.microsoft.com/office/drawing/2014/main" id="{01D1D0A5-5AF3-6291-E29F-924DD2FB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48200" y="3629929"/>
              <a:ext cx="1969580" cy="1969580"/>
            </a:xfrm>
            <a:prstGeom prst="rect">
              <a:avLst/>
            </a:prstGeom>
          </p:spPr>
        </p:pic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139C16-69EA-F8E6-E282-5A75983CCA5E}"/>
              </a:ext>
            </a:extLst>
          </p:cNvPr>
          <p:cNvSpPr txBox="1">
            <a:spLocks/>
          </p:cNvSpPr>
          <p:nvPr/>
        </p:nvSpPr>
        <p:spPr>
          <a:xfrm>
            <a:off x="6113781" y="1828800"/>
            <a:ext cx="4878069" cy="4343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" panose="020B0504020202020204" pitchFamily="34" charset="0"/>
              </a:rPr>
              <a:t>Familiar with foundational concepts in spatial analysis and mapmaking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Understand the structure and purpose of GIS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Practiced in applying spatial concepts to real-world problems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Familiarized with resources for further information on how to use QGIS for spatial analysis and mapmaking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6402D-2CB0-2459-B05B-2BE486DA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outcomes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50FE-BD62-C89F-507B-9D56F2695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932" y="1828800"/>
            <a:ext cx="4030344" cy="43434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Describe the foundational concepts of spatial analysis and mapmaking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Describe the general structure and purpose of Geographic Information Systems (GIS) as well as the sources and formats of spatial data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Apply concepts of spatial analysis using NYC Open Data to answer an NYC-related problem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Discuss resources for further information and instruction on QGIS and other spatial analysis tools</a:t>
            </a:r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A09E-180D-CE1D-48D5-8A8A1CB02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B99D-2A7A-8672-8BEA-757CFB00A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931" y="1828800"/>
            <a:ext cx="5544819" cy="4343400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Review basic geospatial principles and GIS tools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Review spatial data formats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Learn how to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venir Next LT Pro" panose="020B0504020202020204" pitchFamily="34" charset="0"/>
              </a:rPr>
              <a:t>Load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venir Next LT Pro" panose="020B0504020202020204" pitchFamily="34" charset="0"/>
              </a:rPr>
              <a:t>Filter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venir Next LT Pro" panose="020B0504020202020204" pitchFamily="34" charset="0"/>
              </a:rPr>
              <a:t>Select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venir Next LT Pro" panose="020B0504020202020204" pitchFamily="34" charset="0"/>
              </a:rPr>
              <a:t>Style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venir Next LT Pro" panose="020B0504020202020204" pitchFamily="34" charset="0"/>
              </a:rPr>
              <a:t>Export</a:t>
            </a:r>
          </a:p>
          <a:p>
            <a:pPr marL="274320" lvl="1" indent="0">
              <a:buNone/>
            </a:pPr>
            <a:r>
              <a:rPr lang="en-US" sz="2400" dirty="0">
                <a:latin typeface="Avenir Next LT Pro" panose="020B0504020202020204" pitchFamily="34" charset="0"/>
              </a:rPr>
              <a:t>spatial data in QGIS</a:t>
            </a:r>
          </a:p>
        </p:txBody>
      </p:sp>
      <p:pic>
        <p:nvPicPr>
          <p:cNvPr id="7" name="Picture 6" descr="A map of the world with blue lines&#10;&#10;Description automatically generated">
            <a:extLst>
              <a:ext uri="{FF2B5EF4-FFF2-40B4-BE49-F238E27FC236}">
                <a16:creationId xmlns:a16="http://schemas.microsoft.com/office/drawing/2014/main" id="{62D9DCBE-BCAB-690B-BC63-77541ADB3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0" y="150193"/>
            <a:ext cx="4113302" cy="3178461"/>
          </a:xfrm>
          <a:prstGeom prst="rect">
            <a:avLst/>
          </a:prstGeom>
        </p:spPr>
      </p:pic>
      <p:pic>
        <p:nvPicPr>
          <p:cNvPr id="5" name="Picture 4" descr="A map of fire ants&#10;&#10;Description automatically generated">
            <a:extLst>
              <a:ext uri="{FF2B5EF4-FFF2-40B4-BE49-F238E27FC236}">
                <a16:creationId xmlns:a16="http://schemas.microsoft.com/office/drawing/2014/main" id="{20954DBD-37C6-7A71-FD59-5130A1968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590" y="3429000"/>
            <a:ext cx="4113302" cy="3167818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E20E36F2-FC91-652E-656C-D9090911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4" y="3136527"/>
            <a:ext cx="2671265" cy="34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40A8-8B63-38D6-7FEE-895F57AE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9F144-CAB9-DD63-0E74-BA363B66C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6495493" cy="4343400"/>
          </a:xfrm>
        </p:spPr>
        <p:txBody>
          <a:bodyPr>
            <a:normAutofit fontScale="77500" lnSpcReduction="20000"/>
          </a:bodyPr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Thematic Maps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Portray geographic patterns of a particular subject matter or </a:t>
            </a:r>
            <a:r>
              <a:rPr lang="en-US" i="1" dirty="0">
                <a:latin typeface="Avenir Next LT Pro" panose="020B0504020202020204" pitchFamily="34" charset="0"/>
              </a:rPr>
              <a:t>theme </a:t>
            </a:r>
            <a:r>
              <a:rPr lang="en-US" dirty="0">
                <a:latin typeface="Avenir Next LT Pro" panose="020B0504020202020204" pitchFamily="34" charset="0"/>
              </a:rPr>
              <a:t>in a geographic area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Use map symbols to visualize selected properties of geographic features that are not naturally visible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Ex: Temperature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Language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Population</a:t>
            </a:r>
          </a:p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General Reference Maps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In contrast to thematic maps, reference maps focus on the location (rather than properties) of a diverse set of physical features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Rivers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Roads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Buildings</a:t>
            </a:r>
          </a:p>
          <a:p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117ED-80A7-9AC9-AD73-22131649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4695" y="3611088"/>
            <a:ext cx="4323970" cy="305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C5FAC-CA35-C187-5A1E-59949E8C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952" y="150743"/>
            <a:ext cx="4665713" cy="3207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6E9011-C728-F1B1-890B-346AE5FB4324}"/>
              </a:ext>
            </a:extLst>
          </p:cNvPr>
          <p:cNvSpPr/>
          <p:nvPr/>
        </p:nvSpPr>
        <p:spPr>
          <a:xfrm>
            <a:off x="7372952" y="150743"/>
            <a:ext cx="4665713" cy="320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97320-B401-54D6-85A0-F4590F520A28}"/>
              </a:ext>
            </a:extLst>
          </p:cNvPr>
          <p:cNvSpPr txBox="1"/>
          <p:nvPr/>
        </p:nvSpPr>
        <p:spPr>
          <a:xfrm rot="16200000">
            <a:off x="6467594" y="-78859"/>
            <a:ext cx="156866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Figure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E922D-4070-0E7C-2FA7-5DB81F8D53CB}"/>
              </a:ext>
            </a:extLst>
          </p:cNvPr>
          <p:cNvSpPr txBox="1"/>
          <p:nvPr/>
        </p:nvSpPr>
        <p:spPr>
          <a:xfrm rot="16200000">
            <a:off x="6798292" y="3467972"/>
            <a:ext cx="156866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Figure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10437-C44A-AB77-8CFD-F5B497C8105D}"/>
              </a:ext>
            </a:extLst>
          </p:cNvPr>
          <p:cNvSpPr/>
          <p:nvPr/>
        </p:nvSpPr>
        <p:spPr>
          <a:xfrm>
            <a:off x="7714696" y="3611088"/>
            <a:ext cx="4323970" cy="30577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240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E133-386A-C93F-2F14-C82907D7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models</a:t>
            </a:r>
          </a:p>
        </p:txBody>
      </p:sp>
      <p:pic>
        <p:nvPicPr>
          <p:cNvPr id="4" name="Graphic 3" descr="Classroom with solid fill">
            <a:extLst>
              <a:ext uri="{FF2B5EF4-FFF2-40B4-BE49-F238E27FC236}">
                <a16:creationId xmlns:a16="http://schemas.microsoft.com/office/drawing/2014/main" id="{5CD33221-519A-3363-2926-3DD4B34DC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275" y="66675"/>
            <a:ext cx="1824037" cy="182403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D0AA9B-5BE6-CC20-3937-7EA2B82B7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606" y="2657474"/>
            <a:ext cx="4687569" cy="4067176"/>
          </a:xfrm>
        </p:spPr>
        <p:txBody>
          <a:bodyPr>
            <a:normAutofit fontScale="47500" lnSpcReduction="20000"/>
          </a:bodyPr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Vector data model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Most common geospatial data format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 Storage efficiency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Represents specific features on Earth’s surface as discrete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Points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Lines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Polygons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Capture location by assigning coordinates to these individual geometric objects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Vector data model has two information components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Location of feature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Description of feature’s </a:t>
            </a:r>
            <a:r>
              <a:rPr lang="en-US" i="1" dirty="0">
                <a:latin typeface="Avenir Next LT Pro" panose="020B0504020202020204" pitchFamily="34" charset="0"/>
              </a:rPr>
              <a:t>attributes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Most common vector file format is the shapefile. Consists of multiple files, but only 3 are required for valid shapefile: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.</a:t>
            </a:r>
            <a:r>
              <a:rPr lang="en-US" dirty="0" err="1">
                <a:latin typeface="Avenir Next LT Pro" panose="020B0504020202020204" pitchFamily="34" charset="0"/>
              </a:rPr>
              <a:t>shp</a:t>
            </a:r>
            <a:r>
              <a:rPr lang="en-US" dirty="0">
                <a:latin typeface="Avenir Next LT Pro" panose="020B0504020202020204" pitchFamily="34" charset="0"/>
              </a:rPr>
              <a:t>: Contains the geometry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.</a:t>
            </a:r>
            <a:r>
              <a:rPr lang="en-US" dirty="0" err="1">
                <a:latin typeface="Avenir Next LT Pro" panose="020B0504020202020204" pitchFamily="34" charset="0"/>
              </a:rPr>
              <a:t>shx</a:t>
            </a:r>
            <a:r>
              <a:rPr lang="en-US" dirty="0">
                <a:latin typeface="Avenir Next LT Pro" panose="020B0504020202020204" pitchFamily="34" charset="0"/>
              </a:rPr>
              <a:t>: Shape index file; meaningless without the .</a:t>
            </a:r>
            <a:r>
              <a:rPr lang="en-US" dirty="0" err="1">
                <a:latin typeface="Avenir Next LT Pro" panose="020B0504020202020204" pitchFamily="34" charset="0"/>
              </a:rPr>
              <a:t>shp</a:t>
            </a:r>
            <a:r>
              <a:rPr lang="en-US" dirty="0">
                <a:latin typeface="Avenir Next LT Pro" panose="020B0504020202020204" pitchFamily="34" charset="0"/>
              </a:rPr>
              <a:t> file</a:t>
            </a:r>
          </a:p>
          <a:p>
            <a:pPr lvl="1"/>
            <a:r>
              <a:rPr lang="en-US" dirty="0">
                <a:latin typeface="Avenir Next LT Pro" panose="020B0504020202020204" pitchFamily="34" charset="0"/>
              </a:rPr>
              <a:t>.</a:t>
            </a:r>
            <a:r>
              <a:rPr lang="en-US" dirty="0" err="1">
                <a:latin typeface="Avenir Next LT Pro" panose="020B0504020202020204" pitchFamily="34" charset="0"/>
              </a:rPr>
              <a:t>dbf</a:t>
            </a:r>
            <a:r>
              <a:rPr lang="en-US" dirty="0">
                <a:latin typeface="Avenir Next LT Pro" panose="020B0504020202020204" pitchFamily="34" charset="0"/>
              </a:rPr>
              <a:t>: Database file – contains the geometry attributes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AAEF8DA-D7A1-F568-6E07-E78F018F0244}"/>
              </a:ext>
            </a:extLst>
          </p:cNvPr>
          <p:cNvSpPr txBox="1">
            <a:spLocks/>
          </p:cNvSpPr>
          <p:nvPr/>
        </p:nvSpPr>
        <p:spPr>
          <a:xfrm>
            <a:off x="6313806" y="2657473"/>
            <a:ext cx="5878194" cy="406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 sz="1100" b="1" dirty="0">
                <a:latin typeface="Avenir Next LT Pro" panose="020B0504020202020204" pitchFamily="34" charset="0"/>
              </a:rPr>
              <a:t>Raster data model</a:t>
            </a:r>
            <a:endParaRPr lang="en-US" sz="1100" dirty="0">
              <a:latin typeface="Avenir Next LT Pro" panose="020B0504020202020204" pitchFamily="34" charset="0"/>
            </a:endParaRPr>
          </a:p>
          <a:p>
            <a:r>
              <a:rPr lang="en-US" sz="1100" dirty="0">
                <a:latin typeface="Avenir Next LT Pro" panose="020B0504020202020204" pitchFamily="34" charset="0"/>
              </a:rPr>
              <a:t>Consists of rows and columns of equally sized and interconnected cells or pixels</a:t>
            </a:r>
          </a:p>
          <a:p>
            <a:pPr lvl="1"/>
            <a:r>
              <a:rPr lang="en-US" sz="1000" dirty="0">
                <a:latin typeface="Avenir Next LT Pro" panose="020B0504020202020204" pitchFamily="34" charset="0"/>
              </a:rPr>
              <a:t>Each cell represents a single value</a:t>
            </a:r>
          </a:p>
          <a:p>
            <a:r>
              <a:rPr lang="en-US" sz="11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Digital photographs are based on the raster data model</a:t>
            </a:r>
          </a:p>
          <a:p>
            <a:pPr lvl="1"/>
            <a:r>
              <a:rPr lang="en-US" sz="1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venir Next LT Pro" panose="020B0504020202020204" pitchFamily="34" charset="0"/>
              </a:rPr>
              <a:t>Zoom into digital image to see array </a:t>
            </a:r>
            <a:r>
              <a:rPr lang="en-US" sz="10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of tiny square pixels</a:t>
            </a:r>
          </a:p>
          <a:p>
            <a:r>
              <a:rPr lang="en-US" sz="11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Raster pixels may be triangles, hexagons, or even octagons </a:t>
            </a:r>
          </a:p>
          <a:p>
            <a:pPr lvl="1"/>
            <a:r>
              <a:rPr lang="en-US" sz="1000" dirty="0">
                <a:solidFill>
                  <a:srgbClr val="373D3F"/>
                </a:solidFill>
                <a:latin typeface="Avenir Next LT Pro" panose="020B0504020202020204" pitchFamily="34" charset="0"/>
              </a:rPr>
              <a:t>S</a:t>
            </a:r>
            <a:r>
              <a:rPr lang="en-US" sz="10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quare pixels represent the simplest geometric form with which to work and are most common</a:t>
            </a:r>
          </a:p>
          <a:p>
            <a:r>
              <a:rPr lang="en-US" sz="11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Each cell in a raster carries a single value, which represents the characteristic of the spatial phenomenon at a location denoted by its row and column</a:t>
            </a:r>
          </a:p>
          <a:p>
            <a:pPr lvl="1"/>
            <a:r>
              <a:rPr lang="en-US" sz="10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Ex: In a land-use/land-cover raster graphic, the following rule may be applied: 1 = grassland, 2 = agricultural, 3 = disturbed, and so forth </a:t>
            </a:r>
          </a:p>
          <a:p>
            <a:r>
              <a:rPr lang="en-US" sz="11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Raster model averages all values within a given pixel to yield a single value. </a:t>
            </a:r>
          </a:p>
          <a:p>
            <a:pPr lvl="1"/>
            <a:r>
              <a:rPr lang="en-US" sz="10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The more area covered per pixel, the less accurate the associated data values. The area covered by each pixel determines the spatial resolution of the raster model. </a:t>
            </a:r>
          </a:p>
          <a:p>
            <a:pPr lvl="1"/>
            <a:r>
              <a:rPr lang="en-US" sz="10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Resolution is determined by measuring one side of the square pixel</a:t>
            </a:r>
            <a:endParaRPr lang="en-US" sz="1000" b="1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21624-AEFE-5CEB-7501-4459C24A1E95}"/>
              </a:ext>
            </a:extLst>
          </p:cNvPr>
          <p:cNvSpPr txBox="1"/>
          <p:nvPr/>
        </p:nvSpPr>
        <p:spPr>
          <a:xfrm>
            <a:off x="485775" y="1771650"/>
            <a:ext cx="1068705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 i="0" dirty="0">
                <a:solidFill>
                  <a:srgbClr val="373D3F"/>
                </a:solidFill>
                <a:effectLst/>
                <a:latin typeface="Avenir Next LT Pro" panose="020B0504020202020204" pitchFamily="34" charset="0"/>
              </a:rPr>
              <a:t>To visualize spatial features on a map, first determine how best to represent the feature. Two primary data models to choose from:</a:t>
            </a:r>
            <a:endParaRPr lang="en-US" sz="24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4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5C3A-B867-CC55-7C04-4DDDA8A2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660A0-911C-B13D-9266-E30788D22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6324598" cy="4343400"/>
          </a:xfr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Shapefiles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Basic file for storing map elements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Stores spatial data, like points, lines, and polygons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Multiple files comprise a “shapefile"</a:t>
            </a:r>
          </a:p>
          <a:p>
            <a:pPr marL="4572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Limitations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One geometry type (Point, Line, Polygon) per shapefile, sometimes you end up with multiple shapefiles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Column names can only be letters, numbers, and underscores "_"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Column names can only be ten characters 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62968-C0C9-C45B-4A88-7B67730C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286" y="60158"/>
            <a:ext cx="5386968" cy="259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D8B59-674F-FCC7-A0E2-5BFC2595F3CA}"/>
              </a:ext>
            </a:extLst>
          </p:cNvPr>
          <p:cNvSpPr txBox="1"/>
          <p:nvPr/>
        </p:nvSpPr>
        <p:spPr>
          <a:xfrm>
            <a:off x="7370628" y="2989764"/>
            <a:ext cx="47036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Shapefile file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shp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— The main file that stores the feature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dbf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— The 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dBASE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table storing attribute information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prj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— The file that stores the coordinate system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shx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— The index file that stores the index of the feature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cpg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—Identifies the character set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sbn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 and .</a:t>
            </a:r>
            <a:r>
              <a:rPr lang="en-US" sz="16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sbx</a:t>
            </a:r>
            <a:r>
              <a:rPr lang="en-US" sz="1600" dirty="0">
                <a:solidFill>
                  <a:srgbClr val="000000"/>
                </a:solidFill>
                <a:latin typeface="Avenir Next LT Pro" panose="020B0504020202020204" pitchFamily="34" charset="0"/>
              </a:rPr>
              <a:t>—The files storing spatial index of the features</a:t>
            </a:r>
            <a:endParaRPr lang="en-US" sz="16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67D2-3778-C5CE-80B7-599BD101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examples</a:t>
            </a:r>
          </a:p>
        </p:txBody>
      </p:sp>
      <p:pic>
        <p:nvPicPr>
          <p:cNvPr id="8" name="Google Shape;3606;p43">
            <a:extLst>
              <a:ext uri="{FF2B5EF4-FFF2-40B4-BE49-F238E27FC236}">
                <a16:creationId xmlns:a16="http://schemas.microsoft.com/office/drawing/2014/main" id="{6A84CA0B-E808-31E5-FB05-52F98F5C5B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1679526"/>
            <a:ext cx="3228225" cy="279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37;p45">
            <a:extLst>
              <a:ext uri="{FF2B5EF4-FFF2-40B4-BE49-F238E27FC236}">
                <a16:creationId xmlns:a16="http://schemas.microsoft.com/office/drawing/2014/main" id="{DA3717CF-741B-9F9B-ABEF-CF19B02DC6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86" y="4695825"/>
            <a:ext cx="5508543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75;p50">
            <a:extLst>
              <a:ext uri="{FF2B5EF4-FFF2-40B4-BE49-F238E27FC236}">
                <a16:creationId xmlns:a16="http://schemas.microsoft.com/office/drawing/2014/main" id="{86D32598-C7C6-93D0-382D-6BE6DAF298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965" y="1735731"/>
            <a:ext cx="4685925" cy="4648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804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FB4E-DAE6-788C-8B1E-B93D1BAB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7593-931F-85E0-2AB5-CED2B61A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828800"/>
            <a:ext cx="5714998" cy="43434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Geographic Information System (GIS)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A spatial system that creates, manages, analyzes and maps geographic data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Connects data to a map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Integrate location data with descriptive information</a:t>
            </a:r>
          </a:p>
          <a:p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Helps users understand patterns, relationships and geographic context</a:t>
            </a:r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1DD27-DF48-B53F-0431-49BA341E5CC0}"/>
              </a:ext>
            </a:extLst>
          </p:cNvPr>
          <p:cNvSpPr txBox="1"/>
          <p:nvPr/>
        </p:nvSpPr>
        <p:spPr>
          <a:xfrm>
            <a:off x="7086600" y="712573"/>
            <a:ext cx="4876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“Any system for capturing, storing, checking, and displaying data related to positions on the Earth’s surface”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National Geographic Education Encyclopedia</a:t>
            </a:r>
          </a:p>
          <a:p>
            <a:endParaRPr lang="en-U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r>
              <a:rPr lang="en-US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“In a GIS, you connect data with geography.”</a:t>
            </a:r>
          </a:p>
          <a:p>
            <a:r>
              <a:rPr lang="en-US" dirty="0">
                <a:solidFill>
                  <a:srgbClr val="808786"/>
                </a:solidFill>
                <a:latin typeface="Avenir Next LT Pro" panose="020B0504020202020204" pitchFamily="34" charset="0"/>
              </a:rPr>
              <a:t>- </a:t>
            </a:r>
            <a:r>
              <a:rPr lang="en-US" dirty="0">
                <a:solidFill>
                  <a:srgbClr val="0433FF"/>
                </a:solidFill>
                <a:latin typeface="Avenir Next LT Pro" panose="020B0504020202020204" pitchFamily="34" charset="0"/>
              </a:rPr>
              <a:t>GISgeography.com</a:t>
            </a:r>
            <a:endParaRPr lang="en-US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7" name="Picture 6" descr="A blue and green globe&#10;&#10;Description automatically generated">
            <a:extLst>
              <a:ext uri="{FF2B5EF4-FFF2-40B4-BE49-F238E27FC236}">
                <a16:creationId xmlns:a16="http://schemas.microsoft.com/office/drawing/2014/main" id="{ADAB69B7-A9B0-716E-1C7A-5141598A72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84" y="3574895"/>
            <a:ext cx="2975516" cy="29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1776</Words>
  <Application>Microsoft Office PowerPoint</Application>
  <PresentationFormat>Widescreen</PresentationFormat>
  <Paragraphs>208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 Next LT Pro</vt:lpstr>
      <vt:lpstr>Calibri</vt:lpstr>
      <vt:lpstr>Wingdings</vt:lpstr>
      <vt:lpstr>YanoneKaffeesatz-Regular</vt:lpstr>
      <vt:lpstr>State history report presentation</vt:lpstr>
      <vt:lpstr>Introduction to gis using qgis Part I</vt:lpstr>
      <vt:lpstr>Downloads and data</vt:lpstr>
      <vt:lpstr>Goals and outcomes of course</vt:lpstr>
      <vt:lpstr>Goals for today</vt:lpstr>
      <vt:lpstr>Types of maps</vt:lpstr>
      <vt:lpstr>Geospatial data models</vt:lpstr>
      <vt:lpstr>Shapefile format</vt:lpstr>
      <vt:lpstr>Vector and raster examples</vt:lpstr>
      <vt:lpstr>Gis</vt:lpstr>
      <vt:lpstr>Coordinate systems</vt:lpstr>
      <vt:lpstr>Map projection</vt:lpstr>
      <vt:lpstr>The QGIS Graphical User Interface (GUI)</vt:lpstr>
      <vt:lpstr>Getting started</vt:lpstr>
      <vt:lpstr>Layer attributes</vt:lpstr>
      <vt:lpstr>Styling features</vt:lpstr>
      <vt:lpstr>Add labels to data</vt:lpstr>
      <vt:lpstr>Styling labels</vt:lpstr>
      <vt:lpstr>Adding layers</vt:lpstr>
      <vt:lpstr>Filter and query</vt:lpstr>
      <vt:lpstr>Filter and query</vt:lpstr>
      <vt:lpstr>Exporting data</vt:lpstr>
      <vt:lpstr>Adding csv data</vt:lpstr>
      <vt:lpstr>Adding csv data</vt:lpstr>
      <vt:lpstr>Saving csv file as shapefile</vt:lpstr>
      <vt:lpstr>PowerPoint Presentation</vt:lpstr>
      <vt:lpstr>Show selected features in attribute table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gis using qgis Part I</dc:title>
  <dc:creator>Spade, Daniela M.</dc:creator>
  <cp:lastModifiedBy>Spade, Daniela M.</cp:lastModifiedBy>
  <cp:revision>21</cp:revision>
  <dcterms:created xsi:type="dcterms:W3CDTF">2023-07-17T16:15:25Z</dcterms:created>
  <dcterms:modified xsi:type="dcterms:W3CDTF">2023-07-27T22:29:08Z</dcterms:modified>
</cp:coreProperties>
</file>